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3"/>
  </p:notesMasterIdLst>
  <p:sldIdLst>
    <p:sldId id="279" r:id="rId5"/>
    <p:sldId id="267" r:id="rId6"/>
    <p:sldId id="268" r:id="rId7"/>
    <p:sldId id="269" r:id="rId8"/>
    <p:sldId id="280" r:id="rId9"/>
    <p:sldId id="276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D5B"/>
    <a:srgbClr val="B11116"/>
    <a:srgbClr val="00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9B27A-BC85-46D0-BA6F-55138C118833}" v="1" dt="2026-01-28T14:44:51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88807" autoAdjust="0"/>
  </p:normalViewPr>
  <p:slideViewPr>
    <p:cSldViewPr snapToGrid="0">
      <p:cViewPr varScale="1">
        <p:scale>
          <a:sx n="92" d="100"/>
          <a:sy n="92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8DED-CFFC-4771-AE72-15E16944F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AA2BE-9994-4229-9784-EAEB9B86B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AA2BE-9994-4229-9784-EAEB9B86B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LMiq2IUVheo?feature=oembed" TargetMode="External"/><Relationship Id="rId4" Type="http://schemas.openxmlformats.org/officeDocument/2006/relationships/image" Target="../media/image2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P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122786-D0AF-05D8-D3A8-2D6CD124B5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ECD9F20D-00F1-1259-AC21-369CCBC8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4B14714-7EC3-DD52-52FF-95E30ED7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</a:t>
            </a:r>
          </a:p>
        </p:txBody>
      </p:sp>
      <p:pic>
        <p:nvPicPr>
          <p:cNvPr id="14" name="Picture 13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E8C2B2C3-5371-CA12-20A8-E81F23B11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14A364-27BB-A3F1-5082-E290F219C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01" y="2412460"/>
            <a:ext cx="9903869" cy="175805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DFB4D8-A0E5-1DA6-7BC9-0F0E97D10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00" y="4223759"/>
            <a:ext cx="9903869" cy="457200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8988336-BA0C-9531-9EE9-7F641BA65C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1" b="39738"/>
          <a:stretch>
            <a:fillRect/>
          </a:stretch>
        </p:blipFill>
        <p:spPr>
          <a:xfrm>
            <a:off x="3385952" y="605642"/>
            <a:ext cx="5420096" cy="15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DD2B49-1586-B0D3-6DE0-FD66DA2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51FCD1-8C12-9B5C-4431-B2A83D23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E8B72BD2-CE7D-5E3F-604B-C2F5FCD9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DF8E73-A514-6226-008F-CB024E163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3A488-1F44-D403-1FEE-1226EC5944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05CB5-BC84-DAC8-42C2-9DB5F0DE9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96E40275-C96D-4254-4C19-194BA6BC1D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3" y="5911250"/>
            <a:ext cx="20522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9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3A488-1F44-D403-1FEE-1226EC5944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AB80CD-1ADC-98A4-3333-4B73F5B37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548" y="1594189"/>
            <a:ext cx="9156903" cy="1820754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C22C0C8-0A15-E72B-D72D-E2E2172C7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548" y="3524119"/>
            <a:ext cx="9098280" cy="4572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8964AF-AD84-D05C-B0EA-7FCB1DC03DA2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D293B2F-F4BA-2B97-1AC5-B7DBEA264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3" y="5911250"/>
            <a:ext cx="2052269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D7FC6-4D29-FE65-171F-33AF34D8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548" y="1594189"/>
            <a:ext cx="9156903" cy="1820754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FDBDB-B558-8B1D-818B-6EF441B6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548" y="3524119"/>
            <a:ext cx="9098280" cy="4572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61ADFE61-A1FE-DF1B-D344-5197D6E6C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6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CA4F8004-1BC7-0DBD-7949-EE692FB37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DD2B49-1586-B0D3-6DE0-FD66DA2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51FCD1-8C12-9B5C-4431-B2A83D23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8FD650-DEEF-7045-9972-BC9BF3007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5181600" cy="4220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072D82-004F-9482-0D71-46F2B4CD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9"/>
            <a:ext cx="5181600" cy="4220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8F9B4-BA66-14D8-3E8A-8D5447601C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5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AD0CEE82-0200-C42B-5BD7-628C0709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90D10616-C435-6420-2E95-35E29720FC93}"/>
              </a:ext>
            </a:extLst>
          </p:cNvPr>
          <p:cNvSpPr/>
          <p:nvPr userDrawn="1"/>
        </p:nvSpPr>
        <p:spPr>
          <a:xfrm>
            <a:off x="1518329" y="1644171"/>
            <a:ext cx="10682265" cy="3569657"/>
          </a:xfrm>
          <a:custGeom>
            <a:avLst/>
            <a:gdLst/>
            <a:ahLst/>
            <a:cxnLst/>
            <a:rect l="l" t="t" r="r" b="b"/>
            <a:pathLst>
              <a:path w="13791842" h="4608774">
                <a:moveTo>
                  <a:pt x="0" y="0"/>
                </a:moveTo>
                <a:lnTo>
                  <a:pt x="13791842" y="0"/>
                </a:lnTo>
                <a:lnTo>
                  <a:pt x="13791842" y="4608773"/>
                </a:lnTo>
                <a:lnTo>
                  <a:pt x="0" y="4608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BE632C6C-B869-324B-3484-1AD1C94D16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4" y="6136532"/>
            <a:ext cx="1371600" cy="3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05CB5-BC84-DAC8-42C2-9DB5F0DE9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C7F4D-1ACA-27CA-1ED5-37E78705AFA4}"/>
              </a:ext>
            </a:extLst>
          </p:cNvPr>
          <p:cNvSpPr txBox="1"/>
          <p:nvPr userDrawn="1"/>
        </p:nvSpPr>
        <p:spPr>
          <a:xfrm>
            <a:off x="832530" y="315326"/>
            <a:ext cx="10752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 Action Framework for Public 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BA248-092A-1DAE-DC7F-A34C8E3100E7}"/>
              </a:ext>
            </a:extLst>
          </p:cNvPr>
          <p:cNvSpPr txBox="1"/>
          <p:nvPr userDrawn="1"/>
        </p:nvSpPr>
        <p:spPr>
          <a:xfrm>
            <a:off x="832529" y="1400093"/>
            <a:ext cx="191678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E3A43-B80A-2C06-B00D-F4DCAE587564}"/>
              </a:ext>
            </a:extLst>
          </p:cNvPr>
          <p:cNvSpPr txBox="1"/>
          <p:nvPr userDrawn="1"/>
        </p:nvSpPr>
        <p:spPr>
          <a:xfrm>
            <a:off x="832528" y="2280400"/>
            <a:ext cx="191678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F9C3-AF51-5D29-61E6-76A57A644F66}"/>
              </a:ext>
            </a:extLst>
          </p:cNvPr>
          <p:cNvSpPr txBox="1"/>
          <p:nvPr userDrawn="1"/>
        </p:nvSpPr>
        <p:spPr>
          <a:xfrm>
            <a:off x="832527" y="3176096"/>
            <a:ext cx="191678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41978-C596-1CB1-5012-90260493633D}"/>
              </a:ext>
            </a:extLst>
          </p:cNvPr>
          <p:cNvSpPr txBox="1"/>
          <p:nvPr userDrawn="1"/>
        </p:nvSpPr>
        <p:spPr>
          <a:xfrm>
            <a:off x="832526" y="4056403"/>
            <a:ext cx="191678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4A62F-BF15-7B17-CF71-232FF1E6B14E}"/>
              </a:ext>
            </a:extLst>
          </p:cNvPr>
          <p:cNvSpPr txBox="1"/>
          <p:nvPr userDrawn="1"/>
        </p:nvSpPr>
        <p:spPr>
          <a:xfrm>
            <a:off x="832525" y="4936710"/>
            <a:ext cx="1916787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0CC71-6FA2-AF39-3E73-733034CFF6E4}"/>
              </a:ext>
            </a:extLst>
          </p:cNvPr>
          <p:cNvSpPr txBox="1"/>
          <p:nvPr userDrawn="1"/>
        </p:nvSpPr>
        <p:spPr>
          <a:xfrm>
            <a:off x="2996609" y="1400093"/>
            <a:ext cx="858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Prioritize Student-Centered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CDF1C-EDBD-1298-DFFE-A97D88977C76}"/>
              </a:ext>
            </a:extLst>
          </p:cNvPr>
          <p:cNvSpPr txBox="1"/>
          <p:nvPr userDrawn="1"/>
        </p:nvSpPr>
        <p:spPr>
          <a:xfrm>
            <a:off x="2996608" y="2270135"/>
            <a:ext cx="858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The New Basics: Real Skills for Real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7342B-CA73-6668-1309-2DE4FFDDBEB2}"/>
              </a:ext>
            </a:extLst>
          </p:cNvPr>
          <p:cNvSpPr txBox="1"/>
          <p:nvPr userDrawn="1"/>
        </p:nvSpPr>
        <p:spPr>
          <a:xfrm>
            <a:off x="2996608" y="3176096"/>
            <a:ext cx="858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Attract, Hire, Retain, and Reward the Best 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7641E-AD6C-6FCB-111F-0A8DEC2340B0}"/>
              </a:ext>
            </a:extLst>
          </p:cNvPr>
          <p:cNvSpPr txBox="1"/>
          <p:nvPr userDrawn="1"/>
        </p:nvSpPr>
        <p:spPr>
          <a:xfrm>
            <a:off x="2990059" y="3840959"/>
            <a:ext cx="8588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Build Highly Engaged Family, Community, and Business Partnerships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10142-EB10-22E1-FBC7-452DDEC06FE7}"/>
              </a:ext>
            </a:extLst>
          </p:cNvPr>
          <p:cNvSpPr txBox="1"/>
          <p:nvPr userDrawn="1"/>
        </p:nvSpPr>
        <p:spPr>
          <a:xfrm>
            <a:off x="2996608" y="4936710"/>
            <a:ext cx="8588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Measure What Matters</a:t>
            </a:r>
          </a:p>
        </p:txBody>
      </p:sp>
      <p:pic>
        <p:nvPicPr>
          <p:cNvPr id="20" name="Picture 19" descr="A black and white logo&#10;&#10;AI-generated content may be incorrect.">
            <a:extLst>
              <a:ext uri="{FF2B5EF4-FFF2-40B4-BE49-F238E27FC236}">
                <a16:creationId xmlns:a16="http://schemas.microsoft.com/office/drawing/2014/main" id="{A6DB0D0E-C076-9A08-0D27-DA4381B3D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8" y="5770345"/>
            <a:ext cx="27363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3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 Framewor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AD0CEE82-0200-C42B-5BD7-628C0709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B076DF1-195C-B41E-4719-A46D82A86DAB}"/>
              </a:ext>
            </a:extLst>
          </p:cNvPr>
          <p:cNvSpPr/>
          <p:nvPr userDrawn="1"/>
        </p:nvSpPr>
        <p:spPr>
          <a:xfrm>
            <a:off x="2309616" y="2123711"/>
            <a:ext cx="2847643" cy="3698237"/>
          </a:xfrm>
          <a:custGeom>
            <a:avLst/>
            <a:gdLst/>
            <a:ahLst/>
            <a:cxnLst/>
            <a:rect l="l" t="t" r="r" b="b"/>
            <a:pathLst>
              <a:path w="4930101" h="6402728">
                <a:moveTo>
                  <a:pt x="0" y="0"/>
                </a:moveTo>
                <a:lnTo>
                  <a:pt x="4930101" y="0"/>
                </a:lnTo>
                <a:lnTo>
                  <a:pt x="4930101" y="6402728"/>
                </a:lnTo>
                <a:lnTo>
                  <a:pt x="0" y="6402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sq">
            <a:solidFill>
              <a:srgbClr val="0B2A4A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01BD367-8F26-5F1E-306B-95C9C91FEA50}"/>
              </a:ext>
            </a:extLst>
          </p:cNvPr>
          <p:cNvSpPr/>
          <p:nvPr userDrawn="1"/>
        </p:nvSpPr>
        <p:spPr>
          <a:xfrm rot="740795">
            <a:off x="5122838" y="2700731"/>
            <a:ext cx="2246012" cy="2922741"/>
          </a:xfrm>
          <a:custGeom>
            <a:avLst/>
            <a:gdLst/>
            <a:ahLst/>
            <a:cxnLst/>
            <a:rect l="l" t="t" r="r" b="b"/>
            <a:pathLst>
              <a:path w="3824936" h="4977400">
                <a:moveTo>
                  <a:pt x="0" y="0"/>
                </a:moveTo>
                <a:lnTo>
                  <a:pt x="3824936" y="0"/>
                </a:lnTo>
                <a:lnTo>
                  <a:pt x="3824936" y="4977401"/>
                </a:lnTo>
                <a:lnTo>
                  <a:pt x="0" y="49774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0B2A4A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F36560FD-E378-07C7-1B17-5E81153A5312}"/>
              </a:ext>
            </a:extLst>
          </p:cNvPr>
          <p:cNvSpPr/>
          <p:nvPr userDrawn="1"/>
        </p:nvSpPr>
        <p:spPr>
          <a:xfrm>
            <a:off x="9043576" y="3794114"/>
            <a:ext cx="3000198" cy="3000198"/>
          </a:xfrm>
          <a:custGeom>
            <a:avLst/>
            <a:gdLst/>
            <a:ahLst/>
            <a:cxnLst/>
            <a:rect l="l" t="t" r="r" b="b"/>
            <a:pathLst>
              <a:path w="4004884" h="4004884">
                <a:moveTo>
                  <a:pt x="0" y="0"/>
                </a:moveTo>
                <a:lnTo>
                  <a:pt x="4004885" y="0"/>
                </a:lnTo>
                <a:lnTo>
                  <a:pt x="4004885" y="4004884"/>
                </a:lnTo>
                <a:lnTo>
                  <a:pt x="0" y="40048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288CC17-F6C2-D6C0-6291-215DE27DE96A}"/>
              </a:ext>
            </a:extLst>
          </p:cNvPr>
          <p:cNvSpPr/>
          <p:nvPr userDrawn="1"/>
        </p:nvSpPr>
        <p:spPr>
          <a:xfrm>
            <a:off x="9893307" y="2951792"/>
            <a:ext cx="1300735" cy="954415"/>
          </a:xfrm>
          <a:custGeom>
            <a:avLst/>
            <a:gdLst/>
            <a:ahLst/>
            <a:cxnLst/>
            <a:rect l="l" t="t" r="r" b="b"/>
            <a:pathLst>
              <a:path w="1962155" h="1439732">
                <a:moveTo>
                  <a:pt x="0" y="0"/>
                </a:moveTo>
                <a:lnTo>
                  <a:pt x="1962156" y="0"/>
                </a:lnTo>
                <a:lnTo>
                  <a:pt x="1962156" y="1439731"/>
                </a:lnTo>
                <a:lnTo>
                  <a:pt x="0" y="1439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91A2F-E83E-C27F-BA39-51DD7003B4A7}"/>
              </a:ext>
            </a:extLst>
          </p:cNvPr>
          <p:cNvSpPr txBox="1"/>
          <p:nvPr userDrawn="1"/>
        </p:nvSpPr>
        <p:spPr>
          <a:xfrm>
            <a:off x="7561821" y="2234880"/>
            <a:ext cx="4256799" cy="630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299"/>
              </a:lnSpc>
            </a:pPr>
            <a:r>
              <a:rPr lang="en-US" sz="3400" b="1" dirty="0">
                <a:solidFill>
                  <a:schemeClr val="accent1"/>
                </a:solidFill>
                <a:latin typeface="+mj-lt"/>
                <a:ea typeface="Gotham Heavy"/>
                <a:cs typeface="Gotham Heavy"/>
                <a:sym typeface="Gotham Heavy"/>
              </a:rPr>
              <a:t>Download the 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D881F-AFD2-AB06-B10D-A1E48156C65C}"/>
              </a:ext>
            </a:extLst>
          </p:cNvPr>
          <p:cNvSpPr txBox="1"/>
          <p:nvPr userDrawn="1"/>
        </p:nvSpPr>
        <p:spPr>
          <a:xfrm>
            <a:off x="4381142" y="315326"/>
            <a:ext cx="7203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An Action Framework for Public Education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17D5C-A359-B51D-0819-2DA827824FE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2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 Framewo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05CB5-BC84-DAC8-42C2-9DB5F0DE94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96E40275-C96D-4254-4C19-194BA6BC1D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3" y="5911250"/>
            <a:ext cx="2052269" cy="6858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C5CC2D1-1AAE-A6BB-B0A6-7ACB0F80F60B}"/>
              </a:ext>
            </a:extLst>
          </p:cNvPr>
          <p:cNvSpPr/>
          <p:nvPr userDrawn="1"/>
        </p:nvSpPr>
        <p:spPr>
          <a:xfrm>
            <a:off x="986391" y="1909916"/>
            <a:ext cx="2847643" cy="3698237"/>
          </a:xfrm>
          <a:custGeom>
            <a:avLst/>
            <a:gdLst/>
            <a:ahLst/>
            <a:cxnLst/>
            <a:rect l="l" t="t" r="r" b="b"/>
            <a:pathLst>
              <a:path w="4930101" h="6402728">
                <a:moveTo>
                  <a:pt x="0" y="0"/>
                </a:moveTo>
                <a:lnTo>
                  <a:pt x="4930101" y="0"/>
                </a:lnTo>
                <a:lnTo>
                  <a:pt x="4930101" y="6402728"/>
                </a:lnTo>
                <a:lnTo>
                  <a:pt x="0" y="6402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 cap="sq">
            <a:solidFill>
              <a:srgbClr val="0B2A4A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E710FCC-A6D1-B71B-980E-E5A4B5C5C103}"/>
              </a:ext>
            </a:extLst>
          </p:cNvPr>
          <p:cNvSpPr/>
          <p:nvPr userDrawn="1"/>
        </p:nvSpPr>
        <p:spPr>
          <a:xfrm rot="740795">
            <a:off x="3883409" y="1766736"/>
            <a:ext cx="2818587" cy="3667834"/>
          </a:xfrm>
          <a:custGeom>
            <a:avLst/>
            <a:gdLst/>
            <a:ahLst/>
            <a:cxnLst/>
            <a:rect l="l" t="t" r="r" b="b"/>
            <a:pathLst>
              <a:path w="3824936" h="4977400">
                <a:moveTo>
                  <a:pt x="0" y="0"/>
                </a:moveTo>
                <a:lnTo>
                  <a:pt x="3824936" y="0"/>
                </a:lnTo>
                <a:lnTo>
                  <a:pt x="3824936" y="4977401"/>
                </a:lnTo>
                <a:lnTo>
                  <a:pt x="0" y="49774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0B2A4A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D06109D-5E09-BC49-3492-9DC612FDFCC2}"/>
              </a:ext>
            </a:extLst>
          </p:cNvPr>
          <p:cNvSpPr/>
          <p:nvPr userDrawn="1"/>
        </p:nvSpPr>
        <p:spPr>
          <a:xfrm>
            <a:off x="7983021" y="2784444"/>
            <a:ext cx="2630963" cy="2650080"/>
          </a:xfrm>
          <a:custGeom>
            <a:avLst/>
            <a:gdLst/>
            <a:ahLst/>
            <a:cxnLst/>
            <a:rect l="l" t="t" r="r" b="b"/>
            <a:pathLst>
              <a:path w="4004884" h="4004884">
                <a:moveTo>
                  <a:pt x="0" y="0"/>
                </a:moveTo>
                <a:lnTo>
                  <a:pt x="4004885" y="0"/>
                </a:lnTo>
                <a:lnTo>
                  <a:pt x="4004885" y="4004884"/>
                </a:lnTo>
                <a:lnTo>
                  <a:pt x="0" y="4004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091" t="-6831" r="-6942" b="-637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0FAABD8-AE0C-881B-C86E-01F0F6F3BB1A}"/>
              </a:ext>
            </a:extLst>
          </p:cNvPr>
          <p:cNvSpPr/>
          <p:nvPr userDrawn="1"/>
        </p:nvSpPr>
        <p:spPr>
          <a:xfrm>
            <a:off x="8794814" y="1973778"/>
            <a:ext cx="1003554" cy="736358"/>
          </a:xfrm>
          <a:custGeom>
            <a:avLst/>
            <a:gdLst/>
            <a:ahLst/>
            <a:cxnLst/>
            <a:rect l="l" t="t" r="r" b="b"/>
            <a:pathLst>
              <a:path w="1962155" h="1439732">
                <a:moveTo>
                  <a:pt x="0" y="0"/>
                </a:moveTo>
                <a:lnTo>
                  <a:pt x="1962156" y="0"/>
                </a:lnTo>
                <a:lnTo>
                  <a:pt x="1962156" y="1439731"/>
                </a:lnTo>
                <a:lnTo>
                  <a:pt x="0" y="1439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F0AD3-326A-7D93-8558-3F1ADCAB215A}"/>
              </a:ext>
            </a:extLst>
          </p:cNvPr>
          <p:cNvSpPr txBox="1"/>
          <p:nvPr userDrawn="1"/>
        </p:nvSpPr>
        <p:spPr>
          <a:xfrm>
            <a:off x="7168191" y="1314673"/>
            <a:ext cx="4256799" cy="630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299"/>
              </a:lnSpc>
            </a:pPr>
            <a:r>
              <a:rPr lang="en-US" sz="3400" b="1" dirty="0">
                <a:solidFill>
                  <a:schemeClr val="tx2"/>
                </a:solidFill>
                <a:latin typeface="+mj-lt"/>
                <a:ea typeface="Gotham Heavy"/>
                <a:cs typeface="Gotham Heavy"/>
                <a:sym typeface="Gotham Heavy"/>
              </a:rPr>
              <a:t>Download the Report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75E13-07A8-5737-CA1B-BEC4CBF8C3CD}"/>
              </a:ext>
            </a:extLst>
          </p:cNvPr>
          <p:cNvSpPr txBox="1"/>
          <p:nvPr userDrawn="1"/>
        </p:nvSpPr>
        <p:spPr>
          <a:xfrm>
            <a:off x="7559746" y="5508832"/>
            <a:ext cx="3473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aasa.org/public-ed-promise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220FB-A7DB-9389-1443-269010E2A5CD}"/>
              </a:ext>
            </a:extLst>
          </p:cNvPr>
          <p:cNvSpPr txBox="1"/>
          <p:nvPr userDrawn="1"/>
        </p:nvSpPr>
        <p:spPr>
          <a:xfrm>
            <a:off x="265008" y="373714"/>
            <a:ext cx="116753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An Action Framework for 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33967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PE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122786-D0AF-05D8-D3A8-2D6CD124B5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ECD9F20D-00F1-1259-AC21-369CCBC8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E8C2B2C3-5371-CA12-20A8-E81F23B11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pic>
        <p:nvPicPr>
          <p:cNvPr id="3" name="Picture 2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6FE25C2B-A174-309F-75BF-5A6397B86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05" y="118754"/>
            <a:ext cx="6858000" cy="68580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4B14714-7EC3-DD52-52FF-95E30ED7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</a:t>
            </a:r>
            <a:r>
              <a:rPr lang="en-US" dirty="0">
                <a:solidFill>
                  <a:schemeClr val="bg1"/>
                </a:solidFill>
              </a:rPr>
              <a:t>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 Ta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65C129-B65D-F9D7-027B-BCF2A0679BA9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E7650772-AB8C-3176-EAD0-465120E88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401B5-03BA-0D37-B0C5-DA0B0CEBC65E}"/>
              </a:ext>
            </a:extLst>
          </p:cNvPr>
          <p:cNvSpPr txBox="1"/>
          <p:nvPr userDrawn="1"/>
        </p:nvSpPr>
        <p:spPr>
          <a:xfrm>
            <a:off x="947759" y="3196541"/>
            <a:ext cx="10309859" cy="92333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United for Our Children's Future</a:t>
            </a:r>
          </a:p>
        </p:txBody>
      </p:sp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2DEE461-F0BA-C837-C89D-68C2EAC15A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23D0F8-0B99-16ED-0AA5-59AE0A26892D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03B58A37-02FF-DF3C-941F-CC4F15A17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D8FC2-9A69-5DC7-E34A-022FE87EF16A}"/>
              </a:ext>
            </a:extLst>
          </p:cNvPr>
          <p:cNvSpPr txBox="1"/>
          <p:nvPr userDrawn="1"/>
        </p:nvSpPr>
        <p:spPr>
          <a:xfrm>
            <a:off x="5144295" y="4647885"/>
            <a:ext cx="191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1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E0F59FA-F806-C1DC-933F-2907A1D20C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A1D10-04B2-C333-8DF8-3FE86519FAD3}"/>
              </a:ext>
            </a:extLst>
          </p:cNvPr>
          <p:cNvSpPr txBox="1"/>
          <p:nvPr userDrawn="1"/>
        </p:nvSpPr>
        <p:spPr>
          <a:xfrm>
            <a:off x="6689" y="3258097"/>
            <a:ext cx="12192000" cy="86177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Prioritize Student-Centered Learning</a:t>
            </a:r>
          </a:p>
        </p:txBody>
      </p:sp>
    </p:spTree>
    <p:extLst>
      <p:ext uri="{BB962C8B-B14F-4D97-AF65-F5344CB8AC3E}">
        <p14:creationId xmlns:p14="http://schemas.microsoft.com/office/powerpoint/2010/main" val="114682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845C8B1-8F41-1BCB-9793-2E56BEAA6742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B8472219-678C-B86F-48A9-949504A6F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D8FC2-9A69-5DC7-E34A-022FE87EF16A}"/>
              </a:ext>
            </a:extLst>
          </p:cNvPr>
          <p:cNvSpPr txBox="1"/>
          <p:nvPr userDrawn="1"/>
        </p:nvSpPr>
        <p:spPr>
          <a:xfrm>
            <a:off x="5144295" y="4647885"/>
            <a:ext cx="191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2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C103DB1-564B-32D8-16F0-9A9F1F6AE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AEDAB-CACA-897C-5B18-9FBDEE431926}"/>
              </a:ext>
            </a:extLst>
          </p:cNvPr>
          <p:cNvSpPr txBox="1"/>
          <p:nvPr userDrawn="1"/>
        </p:nvSpPr>
        <p:spPr>
          <a:xfrm>
            <a:off x="6689" y="3258097"/>
            <a:ext cx="12192000" cy="86177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The New Basics: Real Skills for Real Life</a:t>
            </a:r>
          </a:p>
        </p:txBody>
      </p:sp>
    </p:spTree>
    <p:extLst>
      <p:ext uri="{BB962C8B-B14F-4D97-AF65-F5344CB8AC3E}">
        <p14:creationId xmlns:p14="http://schemas.microsoft.com/office/powerpoint/2010/main" val="400682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93F594-9DCF-59D2-16EF-27F08D78FE19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DD6D94F2-DA37-6370-3CDA-F002E5290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E35FA54-4E7A-ACB0-3086-17918E933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D8FC2-9A69-5DC7-E34A-022FE87EF16A}"/>
              </a:ext>
            </a:extLst>
          </p:cNvPr>
          <p:cNvSpPr txBox="1"/>
          <p:nvPr userDrawn="1"/>
        </p:nvSpPr>
        <p:spPr>
          <a:xfrm>
            <a:off x="5144295" y="4647885"/>
            <a:ext cx="191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78D5B-FC30-0E5D-3DDE-91F1670F0FFE}"/>
              </a:ext>
            </a:extLst>
          </p:cNvPr>
          <p:cNvSpPr txBox="1"/>
          <p:nvPr userDrawn="1"/>
        </p:nvSpPr>
        <p:spPr>
          <a:xfrm>
            <a:off x="6689" y="2869406"/>
            <a:ext cx="12198689" cy="163121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Attract, Hire, Retain, and Reward</a:t>
            </a:r>
          </a:p>
          <a:p>
            <a:pPr algn="ctr"/>
            <a:r>
              <a:rPr lang="en-US" sz="5000" b="1" dirty="0">
                <a:solidFill>
                  <a:schemeClr val="tx2"/>
                </a:solidFill>
              </a:rPr>
              <a:t>the Best People</a:t>
            </a:r>
          </a:p>
        </p:txBody>
      </p:sp>
    </p:spTree>
    <p:extLst>
      <p:ext uri="{BB962C8B-B14F-4D97-AF65-F5344CB8AC3E}">
        <p14:creationId xmlns:p14="http://schemas.microsoft.com/office/powerpoint/2010/main" val="360985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489FE3-6385-79F3-AE61-30F6DB7BA5D8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9D7A888E-CE8F-EC21-75CB-EFE62BF3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E35FA54-4E7A-ACB0-3086-17918E933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D8FC2-9A69-5DC7-E34A-022FE87EF16A}"/>
              </a:ext>
            </a:extLst>
          </p:cNvPr>
          <p:cNvSpPr txBox="1"/>
          <p:nvPr userDrawn="1"/>
        </p:nvSpPr>
        <p:spPr>
          <a:xfrm>
            <a:off x="5144295" y="4647885"/>
            <a:ext cx="191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78D5B-FC30-0E5D-3DDE-91F1670F0FFE}"/>
              </a:ext>
            </a:extLst>
          </p:cNvPr>
          <p:cNvSpPr txBox="1"/>
          <p:nvPr userDrawn="1"/>
        </p:nvSpPr>
        <p:spPr>
          <a:xfrm>
            <a:off x="6689" y="2869406"/>
            <a:ext cx="12198689" cy="163121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Build Highly Engaged Family, </a:t>
            </a:r>
          </a:p>
          <a:p>
            <a:pPr algn="ctr"/>
            <a:r>
              <a:rPr lang="en-US" sz="5000" b="1" dirty="0">
                <a:solidFill>
                  <a:schemeClr val="tx2"/>
                </a:solidFill>
              </a:rPr>
              <a:t>Community, and Business Partnerships</a:t>
            </a:r>
          </a:p>
        </p:txBody>
      </p:sp>
    </p:spTree>
    <p:extLst>
      <p:ext uri="{BB962C8B-B14F-4D97-AF65-F5344CB8AC3E}">
        <p14:creationId xmlns:p14="http://schemas.microsoft.com/office/powerpoint/2010/main" val="804466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29B7DE-423A-3136-33C0-AAF67014C7CC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18A3C229-E596-D9CC-5911-1E707BC8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332517EB-FAD8-9AF5-3786-9FD4C3AEB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sp>
        <p:nvSpPr>
          <p:cNvPr id="9" name="Data 7">
            <a:extLst>
              <a:ext uri="{FF2B5EF4-FFF2-40B4-BE49-F238E27FC236}">
                <a16:creationId xmlns:a16="http://schemas.microsoft.com/office/drawing/2014/main" id="{3202703E-D436-9A57-5953-AADFCCEBCAB8}"/>
              </a:ext>
            </a:extLst>
          </p:cNvPr>
          <p:cNvSpPr/>
          <p:nvPr userDrawn="1"/>
        </p:nvSpPr>
        <p:spPr>
          <a:xfrm>
            <a:off x="4560401" y="458640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D8FC2-9A69-5DC7-E34A-022FE87EF16A}"/>
              </a:ext>
            </a:extLst>
          </p:cNvPr>
          <p:cNvSpPr txBox="1"/>
          <p:nvPr userDrawn="1"/>
        </p:nvSpPr>
        <p:spPr>
          <a:xfrm>
            <a:off x="5144295" y="4647885"/>
            <a:ext cx="191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Principle 5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C103DB1-564B-32D8-16F0-9A9F1F6AE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30" y="1625417"/>
            <a:ext cx="4104540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AEDAB-CACA-897C-5B18-9FBDEE431926}"/>
              </a:ext>
            </a:extLst>
          </p:cNvPr>
          <p:cNvSpPr txBox="1"/>
          <p:nvPr userDrawn="1"/>
        </p:nvSpPr>
        <p:spPr>
          <a:xfrm>
            <a:off x="6689" y="3258097"/>
            <a:ext cx="12192000" cy="86177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Measure What Matters</a:t>
            </a:r>
          </a:p>
        </p:txBody>
      </p:sp>
    </p:spTree>
    <p:extLst>
      <p:ext uri="{BB962C8B-B14F-4D97-AF65-F5344CB8AC3E}">
        <p14:creationId xmlns:p14="http://schemas.microsoft.com/office/powerpoint/2010/main" val="3753368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AD0CEE82-0200-C42B-5BD7-628C0709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DD856D-746A-6BE3-364D-9D31EEE45378}"/>
              </a:ext>
            </a:extLst>
          </p:cNvPr>
          <p:cNvSpPr/>
          <p:nvPr userDrawn="1"/>
        </p:nvSpPr>
        <p:spPr>
          <a:xfrm>
            <a:off x="3219720" y="1743979"/>
            <a:ext cx="5752560" cy="3370042"/>
          </a:xfrm>
          <a:custGeom>
            <a:avLst/>
            <a:gdLst/>
            <a:ahLst/>
            <a:cxnLst/>
            <a:rect l="l" t="t" r="r" b="b"/>
            <a:pathLst>
              <a:path w="10545625" h="6177979">
                <a:moveTo>
                  <a:pt x="0" y="0"/>
                </a:moveTo>
                <a:lnTo>
                  <a:pt x="10545626" y="0"/>
                </a:lnTo>
                <a:lnTo>
                  <a:pt x="10545626" y="6177978"/>
                </a:lnTo>
                <a:lnTo>
                  <a:pt x="0" y="6177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C0776-08A7-37EA-8ACA-83C353E66F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1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C0776-08A7-37EA-8ACA-83C353E66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E9D597B-BE3E-D692-0538-375488CAF2DC}"/>
              </a:ext>
            </a:extLst>
          </p:cNvPr>
          <p:cNvSpPr/>
          <p:nvPr userDrawn="1"/>
        </p:nvSpPr>
        <p:spPr>
          <a:xfrm>
            <a:off x="3709870" y="485333"/>
            <a:ext cx="4772257" cy="2795748"/>
          </a:xfrm>
          <a:custGeom>
            <a:avLst/>
            <a:gdLst/>
            <a:ahLst/>
            <a:cxnLst/>
            <a:rect l="l" t="t" r="r" b="b"/>
            <a:pathLst>
              <a:path w="10545625" h="6177979">
                <a:moveTo>
                  <a:pt x="0" y="0"/>
                </a:moveTo>
                <a:lnTo>
                  <a:pt x="10545626" y="0"/>
                </a:lnTo>
                <a:lnTo>
                  <a:pt x="10545626" y="6177978"/>
                </a:lnTo>
                <a:lnTo>
                  <a:pt x="0" y="6177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9DE84E-778D-0AF3-8BE2-875B5B935032}"/>
              </a:ext>
            </a:extLst>
          </p:cNvPr>
          <p:cNvSpPr txBox="1">
            <a:spLocks/>
          </p:cNvSpPr>
          <p:nvPr userDrawn="1"/>
        </p:nvSpPr>
        <p:spPr>
          <a:xfrm>
            <a:off x="1025645" y="3429000"/>
            <a:ext cx="10140708" cy="2049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The </a:t>
            </a:r>
            <a:r>
              <a:rPr lang="en-US" sz="3000" b="1" dirty="0" err="1"/>
              <a:t>EdLeader</a:t>
            </a:r>
            <a:r>
              <a:rPr lang="en-US" sz="3000" b="1" dirty="0"/>
              <a:t> Promise Network provides superintendents and their teams with a collaborative </a:t>
            </a:r>
            <a:r>
              <a:rPr lang="en-US" sz="3000" b="1" dirty="0">
                <a:solidFill>
                  <a:srgbClr val="B11116"/>
                </a:solidFill>
              </a:rPr>
              <a:t>community</a:t>
            </a:r>
            <a:r>
              <a:rPr lang="en-US" sz="3000" b="1" dirty="0"/>
              <a:t>, practical </a:t>
            </a:r>
            <a:r>
              <a:rPr lang="en-US" sz="3000" b="1" dirty="0">
                <a:solidFill>
                  <a:srgbClr val="B11116"/>
                </a:solidFill>
              </a:rPr>
              <a:t>tools</a:t>
            </a:r>
            <a:r>
              <a:rPr lang="en-US" sz="3000" b="1" dirty="0"/>
              <a:t>, and shared </a:t>
            </a:r>
            <a:r>
              <a:rPr lang="en-US" sz="3000" b="1" dirty="0">
                <a:solidFill>
                  <a:srgbClr val="B11116"/>
                </a:solidFill>
              </a:rPr>
              <a:t>learning experiences </a:t>
            </a:r>
            <a:r>
              <a:rPr lang="en-US" sz="3000" b="1" dirty="0"/>
              <a:t>that help transform vision into action – accelerating progress on the Public Education Promise in every district.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C00465-7AEA-B90A-BD17-8923D21136BD}"/>
              </a:ext>
            </a:extLst>
          </p:cNvPr>
          <p:cNvCxnSpPr>
            <a:cxnSpLocks/>
          </p:cNvCxnSpPr>
          <p:nvPr userDrawn="1"/>
        </p:nvCxnSpPr>
        <p:spPr>
          <a:xfrm>
            <a:off x="2314687" y="3270327"/>
            <a:ext cx="7562626" cy="0"/>
          </a:xfrm>
          <a:prstGeom prst="line">
            <a:avLst/>
          </a:prstGeom>
          <a:ln>
            <a:solidFill>
              <a:srgbClr val="1B2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69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P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51FCD1-8C12-9B5C-4431-B2A83D23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E8B72BD2-CE7D-5E3F-604B-C2F5FCD9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DF8E73-A514-6226-008F-CB024E163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pic>
        <p:nvPicPr>
          <p:cNvPr id="4" name="Content Placeholder 5" descr="A blue circle with a gear and connected lines&#10;&#10;AI-generated content may be incorrect.">
            <a:extLst>
              <a:ext uri="{FF2B5EF4-FFF2-40B4-BE49-F238E27FC236}">
                <a16:creationId xmlns:a16="http://schemas.microsoft.com/office/drawing/2014/main" id="{462D4929-6E2F-6AFA-8CFA-3527EB8E80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5" y="2540226"/>
            <a:ext cx="914400" cy="951430"/>
          </a:xfrm>
          <a:prstGeom prst="rect">
            <a:avLst/>
          </a:prstGeom>
        </p:spPr>
      </p:pic>
      <p:pic>
        <p:nvPicPr>
          <p:cNvPr id="5" name="Picture 4" descr="A blue circle with a book on the screen&#10;&#10;AI-generated content may be incorrect.">
            <a:extLst>
              <a:ext uri="{FF2B5EF4-FFF2-40B4-BE49-F238E27FC236}">
                <a16:creationId xmlns:a16="http://schemas.microsoft.com/office/drawing/2014/main" id="{0A684444-300D-D2FF-7F76-434136DCE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5" y="1413675"/>
            <a:ext cx="914400" cy="940780"/>
          </a:xfrm>
          <a:prstGeom prst="rect">
            <a:avLst/>
          </a:prstGeom>
        </p:spPr>
      </p:pic>
      <p:pic>
        <p:nvPicPr>
          <p:cNvPr id="7" name="Picture 6" descr="A blue circle with a trophy on it&#10;&#10;AI-generated content may be incorrect.">
            <a:extLst>
              <a:ext uri="{FF2B5EF4-FFF2-40B4-BE49-F238E27FC236}">
                <a16:creationId xmlns:a16="http://schemas.microsoft.com/office/drawing/2014/main" id="{622A0882-4124-6186-1A46-1D37E3CF76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5" y="4664112"/>
            <a:ext cx="914400" cy="911690"/>
          </a:xfrm>
          <a:prstGeom prst="rect">
            <a:avLst/>
          </a:prstGeom>
        </p:spPr>
      </p:pic>
      <p:pic>
        <p:nvPicPr>
          <p:cNvPr id="8" name="Picture 7" descr="A blue circle with arrows in center&#10;&#10;AI-generated content may be incorrect.">
            <a:extLst>
              <a:ext uri="{FF2B5EF4-FFF2-40B4-BE49-F238E27FC236}">
                <a16:creationId xmlns:a16="http://schemas.microsoft.com/office/drawing/2014/main" id="{13768F46-A06D-07B0-F537-21C6D27861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5" y="3604754"/>
            <a:ext cx="914400" cy="946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2F2BFE-A385-8AAC-E12B-44A68E9814CA}"/>
              </a:ext>
            </a:extLst>
          </p:cNvPr>
          <p:cNvSpPr txBox="1"/>
          <p:nvPr userDrawn="1"/>
        </p:nvSpPr>
        <p:spPr>
          <a:xfrm>
            <a:off x="2299580" y="1558582"/>
            <a:ext cx="495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Professional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5570C-85A3-29C9-5C48-3B539560F578}"/>
              </a:ext>
            </a:extLst>
          </p:cNvPr>
          <p:cNvSpPr txBox="1"/>
          <p:nvPr userDrawn="1"/>
        </p:nvSpPr>
        <p:spPr>
          <a:xfrm>
            <a:off x="2299580" y="2692775"/>
            <a:ext cx="495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Tools &amp;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51AD1-D0FF-BC7F-B983-80E0615B18C3}"/>
              </a:ext>
            </a:extLst>
          </p:cNvPr>
          <p:cNvSpPr txBox="1"/>
          <p:nvPr userDrawn="1"/>
        </p:nvSpPr>
        <p:spPr>
          <a:xfrm>
            <a:off x="2299580" y="3754718"/>
            <a:ext cx="810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Networking &amp; 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A5D88-FBC0-12E2-5599-540A5D241A9E}"/>
              </a:ext>
            </a:extLst>
          </p:cNvPr>
          <p:cNvSpPr txBox="1"/>
          <p:nvPr userDrawn="1"/>
        </p:nvSpPr>
        <p:spPr>
          <a:xfrm>
            <a:off x="2299580" y="4796791"/>
            <a:ext cx="724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Awards &amp; Recognition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A480CE9-FFA3-A31D-8537-6DAF289DEF24}"/>
              </a:ext>
            </a:extLst>
          </p:cNvPr>
          <p:cNvSpPr/>
          <p:nvPr userDrawn="1"/>
        </p:nvSpPr>
        <p:spPr>
          <a:xfrm>
            <a:off x="7641227" y="488791"/>
            <a:ext cx="3826658" cy="2241784"/>
          </a:xfrm>
          <a:custGeom>
            <a:avLst/>
            <a:gdLst/>
            <a:ahLst/>
            <a:cxnLst/>
            <a:rect l="l" t="t" r="r" b="b"/>
            <a:pathLst>
              <a:path w="10545625" h="6177979">
                <a:moveTo>
                  <a:pt x="0" y="0"/>
                </a:moveTo>
                <a:lnTo>
                  <a:pt x="10545626" y="0"/>
                </a:lnTo>
                <a:lnTo>
                  <a:pt x="10545626" y="6177978"/>
                </a:lnTo>
                <a:lnTo>
                  <a:pt x="0" y="61779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0077B1-6235-27B1-ECBF-9A2D39D55BE1}"/>
              </a:ext>
            </a:extLst>
          </p:cNvPr>
          <p:cNvSpPr txBox="1"/>
          <p:nvPr userDrawn="1"/>
        </p:nvSpPr>
        <p:spPr>
          <a:xfrm>
            <a:off x="838200" y="435093"/>
            <a:ext cx="6097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Network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785748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SA ELP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AD0CEE82-0200-C42B-5BD7-628C0709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282AFEF4-BFB2-8C43-B157-681C4CB91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pic>
        <p:nvPicPr>
          <p:cNvPr id="8" name="Picture 7" descr="A close-up of logos&#10;&#10;AI-generated content may be incorrect.">
            <a:extLst>
              <a:ext uri="{FF2B5EF4-FFF2-40B4-BE49-F238E27FC236}">
                <a16:creationId xmlns:a16="http://schemas.microsoft.com/office/drawing/2014/main" id="{9BEC03F4-782C-3BF6-D6D7-725249B613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0" y="2420982"/>
            <a:ext cx="8028457" cy="2016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9677A-DB42-7B3C-D3F0-C4246D041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P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ECD9F20D-00F1-1259-AC21-369CCBC8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4B14714-7EC3-DD52-52FF-95E30ED7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</a:t>
            </a:r>
          </a:p>
        </p:txBody>
      </p:sp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6F8FBB31-C1AA-FEAC-6A65-87079555FD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49" y="6136532"/>
            <a:ext cx="1371600" cy="372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98E6-AB45-EF10-64C5-081767D8AF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71" y="706796"/>
            <a:ext cx="4469255" cy="14934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D1F4EC-A9D1-765E-BC32-CD4EE231D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01" y="2402732"/>
            <a:ext cx="9903869" cy="1767783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51B05E-03A4-9141-EFDE-94C8994ED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200" y="4223759"/>
            <a:ext cx="9903869" cy="457200"/>
          </a:xfrm>
        </p:spPr>
        <p:txBody>
          <a:bodyPr>
            <a:noAutofit/>
          </a:bodyPr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9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 Video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95E7DA-89D5-240D-CB7D-7228D2036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2025,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9677A-DB42-7B3C-D3F0-C4246D041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pic>
        <p:nvPicPr>
          <p:cNvPr id="6" name="Online Media 5" title="The Public Education Promise: United for Our Children’s Future">
            <a:hlinkClick r:id="" action="ppaction://media"/>
            <a:extLst>
              <a:ext uri="{FF2B5EF4-FFF2-40B4-BE49-F238E27FC236}">
                <a16:creationId xmlns:a16="http://schemas.microsoft.com/office/drawing/2014/main" id="{A7467937-BC1E-3B8D-E4FA-BACD3847E370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3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PE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ECD9F20D-00F1-1259-AC21-369CCBC8B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4B14714-7EC3-DD52-52FF-95E30ED72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</a:t>
            </a:r>
          </a:p>
        </p:txBody>
      </p:sp>
      <p:pic>
        <p:nvPicPr>
          <p:cNvPr id="7" name="Picture 6" descr="A blue and yellow logo&#10;&#10;AI-generated content may be incorrect.">
            <a:extLst>
              <a:ext uri="{FF2B5EF4-FFF2-40B4-BE49-F238E27FC236}">
                <a16:creationId xmlns:a16="http://schemas.microsoft.com/office/drawing/2014/main" id="{6F8FBB31-C1AA-FEAC-6A65-87079555FD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49" y="6136532"/>
            <a:ext cx="1371600" cy="372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D68069-A24D-49A9-BBCE-DB010664AE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655" y="1113655"/>
            <a:ext cx="4630689" cy="46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8964AF-AD84-D05C-B0EA-7FCB1DC03DA2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3B450FBF-1F01-2869-AFB8-67E0FA04A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B8EFEB-2375-BCA9-EC63-807155A1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4" y="2181869"/>
            <a:ext cx="9156903" cy="176020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095AA4E-0F70-2642-DD2B-6FDEB8DE0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465" y="3989409"/>
            <a:ext cx="9098280" cy="4572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a 7">
            <a:extLst>
              <a:ext uri="{FF2B5EF4-FFF2-40B4-BE49-F238E27FC236}">
                <a16:creationId xmlns:a16="http://schemas.microsoft.com/office/drawing/2014/main" id="{0B129418-56B4-7520-2033-A1F184CA6761}"/>
              </a:ext>
            </a:extLst>
          </p:cNvPr>
          <p:cNvSpPr/>
          <p:nvPr userDrawn="1"/>
        </p:nvSpPr>
        <p:spPr>
          <a:xfrm>
            <a:off x="4560401" y="4645269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6EE01D91-4E14-6434-417E-16DAE6A04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D293B2F-F4BA-2B97-1AC5-B7DBEA264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3" y="5911250"/>
            <a:ext cx="20522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5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C09988-BD32-B92A-7D03-A2080DDE08D7}"/>
              </a:ext>
            </a:extLst>
          </p:cNvPr>
          <p:cNvSpPr/>
          <p:nvPr userDrawn="1"/>
        </p:nvSpPr>
        <p:spPr>
          <a:xfrm>
            <a:off x="295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78F6DAB8-14D7-5809-EB98-CFB9CC32E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B8EFEB-2375-BCA9-EC63-807155A1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4" y="2516301"/>
            <a:ext cx="9156903" cy="1746785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black and white logo with white letters&#10;&#10;Description automatically generated">
            <a:extLst>
              <a:ext uri="{FF2B5EF4-FFF2-40B4-BE49-F238E27FC236}">
                <a16:creationId xmlns:a16="http://schemas.microsoft.com/office/drawing/2014/main" id="{A0577CD1-FAC2-3D56-B66A-A560D6F0F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37" y="6136281"/>
            <a:ext cx="1371600" cy="37289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56D26CCF-C217-B20D-DF2D-F0D22D522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3" y="5911250"/>
            <a:ext cx="2052269" cy="685800"/>
          </a:xfrm>
          <a:prstGeom prst="rect">
            <a:avLst/>
          </a:prstGeom>
        </p:spPr>
      </p:pic>
      <p:sp>
        <p:nvSpPr>
          <p:cNvPr id="2" name="Data 7">
            <a:extLst>
              <a:ext uri="{FF2B5EF4-FFF2-40B4-BE49-F238E27FC236}">
                <a16:creationId xmlns:a16="http://schemas.microsoft.com/office/drawing/2014/main" id="{1F95DD5C-AEAB-D00A-3BFD-B40354B854DA}"/>
              </a:ext>
            </a:extLst>
          </p:cNvPr>
          <p:cNvSpPr/>
          <p:nvPr userDrawn="1"/>
        </p:nvSpPr>
        <p:spPr>
          <a:xfrm>
            <a:off x="4553712" y="465669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F8D011E0-6D9F-9A70-029A-C7B926E8D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blue and yellow logo&#10;&#10;AI-generated content may be incorrect.">
            <a:extLst>
              <a:ext uri="{FF2B5EF4-FFF2-40B4-BE49-F238E27FC236}">
                <a16:creationId xmlns:a16="http://schemas.microsoft.com/office/drawing/2014/main" id="{8EEB3B82-DC9D-B60B-7607-A69BED21B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49" y="6136532"/>
            <a:ext cx="1371600" cy="372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DD7BC-DE22-CF74-1823-D744619FA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478578-20F0-97FD-EC78-0A9DC9060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4" y="2181869"/>
            <a:ext cx="9156903" cy="1760206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D3C7C0-3280-7C56-D503-0775C0F5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465" y="3989409"/>
            <a:ext cx="9098280" cy="457200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a 7">
            <a:extLst>
              <a:ext uri="{FF2B5EF4-FFF2-40B4-BE49-F238E27FC236}">
                <a16:creationId xmlns:a16="http://schemas.microsoft.com/office/drawing/2014/main" id="{A242124B-E30C-88CA-6111-4DA2E2502A5C}"/>
              </a:ext>
            </a:extLst>
          </p:cNvPr>
          <p:cNvSpPr/>
          <p:nvPr userDrawn="1"/>
        </p:nvSpPr>
        <p:spPr>
          <a:xfrm>
            <a:off x="4560401" y="4645269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corner&#10;&#10;AI-generated content may be incorrect.">
            <a:extLst>
              <a:ext uri="{FF2B5EF4-FFF2-40B4-BE49-F238E27FC236}">
                <a16:creationId xmlns:a16="http://schemas.microsoft.com/office/drawing/2014/main" id="{D3AA2AA2-CA0E-40C6-9C08-A444E5C90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F08B61-59BA-2689-0299-03191ED4FD2A}"/>
              </a:ext>
            </a:extLst>
          </p:cNvPr>
          <p:cNvSpPr txBox="1">
            <a:spLocks/>
          </p:cNvSpPr>
          <p:nvPr userDrawn="1"/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2026, AASA. All Rights Reserved. | </a:t>
            </a:r>
            <a:fld id="{1A5FB7AF-613F-4441-9E49-291D662BFEDE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blue and yellow logo&#10;&#10;AI-generated content may be incorrect.">
            <a:extLst>
              <a:ext uri="{FF2B5EF4-FFF2-40B4-BE49-F238E27FC236}">
                <a16:creationId xmlns:a16="http://schemas.microsoft.com/office/drawing/2014/main" id="{0EDFD1ED-2251-C150-4A80-D6BF2FEEED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49" y="6136532"/>
            <a:ext cx="1371600" cy="372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321B7-32CC-A7EE-F921-C0745A2F22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6E0800-2702-B26A-727C-F6FE7B742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154" y="2516301"/>
            <a:ext cx="9156903" cy="1746785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a 7">
            <a:extLst>
              <a:ext uri="{FF2B5EF4-FFF2-40B4-BE49-F238E27FC236}">
                <a16:creationId xmlns:a16="http://schemas.microsoft.com/office/drawing/2014/main" id="{80FC313C-2B99-A386-386E-7453BCB5576D}"/>
              </a:ext>
            </a:extLst>
          </p:cNvPr>
          <p:cNvSpPr/>
          <p:nvPr userDrawn="1"/>
        </p:nvSpPr>
        <p:spPr>
          <a:xfrm>
            <a:off x="4553712" y="4656697"/>
            <a:ext cx="3084576" cy="646176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red and blue stripes&#10;&#10;AI-generated content may be incorrect.">
            <a:extLst>
              <a:ext uri="{FF2B5EF4-FFF2-40B4-BE49-F238E27FC236}">
                <a16:creationId xmlns:a16="http://schemas.microsoft.com/office/drawing/2014/main" id="{E8B72BD2-CE7D-5E3F-604B-C2F5FCD92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54596" r="9401"/>
          <a:stretch>
            <a:fillRect/>
          </a:stretch>
        </p:blipFill>
        <p:spPr>
          <a:xfrm>
            <a:off x="10001250" y="4994910"/>
            <a:ext cx="2190750" cy="18630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DD2B49-1586-B0D3-6DE0-FD66DA2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DBB954-8192-0ACA-9049-9A27B602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22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851FCD1-8C12-9B5C-4431-B2A83D238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25415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A2143-2410-010E-2851-59097EB7C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63" y="5911250"/>
            <a:ext cx="2052269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B21C5-A9F4-3AED-CF0B-CE3B15FD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1217-FDEB-E3EA-3E54-7F22491F2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A40B9-ED84-E67F-6B2A-9D2D5690A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2358" y="6311900"/>
            <a:ext cx="3760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© 2026, AASA. All Rights Reserved. | </a:t>
            </a:r>
            <a:fld id="{1A5FB7AF-613F-4441-9E49-291D662BFE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72" r:id="rId2"/>
    <p:sldLayoutId id="2147483705" r:id="rId3"/>
    <p:sldLayoutId id="2147483773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71" r:id="rId13"/>
    <p:sldLayoutId id="2147483770" r:id="rId14"/>
    <p:sldLayoutId id="2147483714" r:id="rId15"/>
    <p:sldLayoutId id="2147483717" r:id="rId16"/>
    <p:sldLayoutId id="2147483718" r:id="rId17"/>
    <p:sldLayoutId id="2147483719" r:id="rId18"/>
    <p:sldLayoutId id="2147483774" r:id="rId19"/>
    <p:sldLayoutId id="2147483721" r:id="rId20"/>
    <p:sldLayoutId id="2147483723" r:id="rId21"/>
    <p:sldLayoutId id="2147483725" r:id="rId22"/>
    <p:sldLayoutId id="2147483727" r:id="rId23"/>
    <p:sldLayoutId id="2147483729" r:id="rId24"/>
    <p:sldLayoutId id="2147483731" r:id="rId25"/>
    <p:sldLayoutId id="2147483732" r:id="rId26"/>
    <p:sldLayoutId id="2147483733" r:id="rId27"/>
    <p:sldLayoutId id="2147483769" r:id="rId28"/>
    <p:sldLayoutId id="2147483734" r:id="rId29"/>
    <p:sldLayoutId id="2147483775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3A060-5EAE-777B-064D-0E7EA307B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</a:t>
            </a:r>
            <a:r>
              <a:rPr lang="en-US">
                <a:solidFill>
                  <a:schemeClr val="bg1"/>
                </a:solidFill>
              </a:rPr>
              <a:t>. | </a:t>
            </a:r>
            <a:fld id="{1A5FB7AF-613F-4441-9E49-291D662BFED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A61DC-B29B-0AB6-2FA2-88E90B987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8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CD2F0-C876-4D10-1CBC-D4D88664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4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76E7B-E3ED-739B-78CB-A3165134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8F12D-67BF-412E-5199-AF854064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0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E86B-3B38-3062-2F5D-D395AC47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D23C-F367-6654-A2E6-99956E61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Tools &amp;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C3E55-7263-1B2A-7A71-397DF675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6369014" y="2077584"/>
            <a:ext cx="2775552" cy="3591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B8E27-A003-3A60-19F3-50B977845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98874-4636-9E9D-394E-57881E9A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900000">
            <a:off x="3681480" y="1899772"/>
            <a:ext cx="2775553" cy="3591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762EE-6BFC-247A-88F1-BE9D12A2D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812765" y="1810865"/>
            <a:ext cx="2775552" cy="35918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76E7B-AAB4-1EE7-ADBE-C05B669B7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900000">
            <a:off x="8783949" y="1899770"/>
            <a:ext cx="2775552" cy="3591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33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421D-DFF0-E51B-AE82-1B7FFDBD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Learning &amp;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1938-A818-67D4-04BF-0B56B7BD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EdLeader</a:t>
            </a:r>
            <a:r>
              <a:rPr lang="en-US" dirty="0"/>
              <a:t> Promise Innovation Conference (EPIC) </a:t>
            </a:r>
          </a:p>
          <a:p>
            <a:r>
              <a:rPr lang="en-US" dirty="0"/>
              <a:t>Superintendent Virtual Roundtables</a:t>
            </a:r>
          </a:p>
          <a:p>
            <a:r>
              <a:rPr lang="en-US" dirty="0"/>
              <a:t>Special Interest Work Groups</a:t>
            </a:r>
          </a:p>
          <a:p>
            <a:r>
              <a:rPr lang="en-US" dirty="0"/>
              <a:t>Exclusive Webinars with Special Guests</a:t>
            </a:r>
          </a:p>
          <a:p>
            <a:r>
              <a:rPr lang="en-US" dirty="0"/>
              <a:t>Priority Invites:</a:t>
            </a:r>
          </a:p>
          <a:p>
            <a:pPr lvl="1"/>
            <a:r>
              <a:rPr lang="en-US" dirty="0"/>
              <a:t>AASA Focus Groups</a:t>
            </a:r>
          </a:p>
          <a:p>
            <a:pPr lvl="1"/>
            <a:r>
              <a:rPr lang="en-US" dirty="0"/>
              <a:t>AASA Superintendent Symposium</a:t>
            </a:r>
          </a:p>
          <a:p>
            <a:pPr lvl="1"/>
            <a:r>
              <a:rPr lang="en-US" dirty="0"/>
              <a:t>ASU/GSV Registration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3E97A-B5F4-FC4E-C015-862ECC1BB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7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F1C43-F00D-80A6-0055-01B11E32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© 2026, AASA. All Rights Reserved. | </a:t>
            </a:r>
            <a:fld id="{1A5FB7AF-613F-4441-9E49-291D662BFE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F5202-6512-775D-A884-A85C6CDF5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8762" y="732088"/>
            <a:ext cx="6567852" cy="331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8B641-0E60-8E0D-CACE-248F45D0E706}"/>
              </a:ext>
            </a:extLst>
          </p:cNvPr>
          <p:cNvSpPr txBox="1"/>
          <p:nvPr/>
        </p:nvSpPr>
        <p:spPr>
          <a:xfrm>
            <a:off x="2971801" y="4223227"/>
            <a:ext cx="6304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October 13-15, 2026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CACBE9-B7A0-4ED0-6C08-C76FFF78F767}"/>
              </a:ext>
            </a:extLst>
          </p:cNvPr>
          <p:cNvCxnSpPr>
            <a:cxnSpLocks/>
          </p:cNvCxnSpPr>
          <p:nvPr/>
        </p:nvCxnSpPr>
        <p:spPr>
          <a:xfrm>
            <a:off x="2971800" y="4048708"/>
            <a:ext cx="6304085" cy="0"/>
          </a:xfrm>
          <a:prstGeom prst="line">
            <a:avLst/>
          </a:prstGeom>
          <a:ln>
            <a:solidFill>
              <a:srgbClr val="1A2D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87C7E4-59AB-3D94-0790-1FAA53E0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553"/>
      </p:ext>
    </p:extLst>
  </p:cSld>
  <p:clrMapOvr>
    <a:masterClrMapping/>
  </p:clrMapOvr>
</p:sld>
</file>

<file path=ppt/theme/theme1.xml><?xml version="1.0" encoding="utf-8"?>
<a:theme xmlns:a="http://schemas.openxmlformats.org/drawingml/2006/main" name="PEP Brand">
  <a:themeElements>
    <a:clrScheme name="ELP">
      <a:dk1>
        <a:srgbClr val="0B2A4A"/>
      </a:dk1>
      <a:lt1>
        <a:sysClr val="window" lastClr="FFFFFF"/>
      </a:lt1>
      <a:dk2>
        <a:srgbClr val="0084C8"/>
      </a:dk2>
      <a:lt2>
        <a:srgbClr val="E3E3E3"/>
      </a:lt2>
      <a:accent1>
        <a:srgbClr val="B11116"/>
      </a:accent1>
      <a:accent2>
        <a:srgbClr val="FCB034"/>
      </a:accent2>
      <a:accent3>
        <a:srgbClr val="FAE41C"/>
      </a:accent3>
      <a:accent4>
        <a:srgbClr val="32BDB9"/>
      </a:accent4>
      <a:accent5>
        <a:srgbClr val="4EB967"/>
      </a:accent5>
      <a:accent6>
        <a:srgbClr val="6F30A0"/>
      </a:accent6>
      <a:hlink>
        <a:srgbClr val="0563C1"/>
      </a:hlink>
      <a:folHlink>
        <a:srgbClr val="954F72"/>
      </a:folHlink>
    </a:clrScheme>
    <a:fontScheme name="BFK 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53A10E8-57F9-4EA2-86D2-13813AD7057C}" vid="{2201F0BA-2C56-4A09-BE7F-D76A8865D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A5DB790D32547A67614AF53C31B85" ma:contentTypeVersion="16" ma:contentTypeDescription="Create a new document." ma:contentTypeScope="" ma:versionID="427287218ac61f7ce125c5c091f8c7ad">
  <xsd:schema xmlns:xsd="http://www.w3.org/2001/XMLSchema" xmlns:xs="http://www.w3.org/2001/XMLSchema" xmlns:p="http://schemas.microsoft.com/office/2006/metadata/properties" xmlns:ns2="1beb10fd-9f15-4bad-b713-6d2f7f347ded" xmlns:ns3="6bf02476-dc84-48dc-8653-d07b7b4b6632" targetNamespace="http://schemas.microsoft.com/office/2006/metadata/properties" ma:root="true" ma:fieldsID="308ca98e06835be0ae79cf951f262b20" ns2:_="" ns3:_="">
    <xsd:import namespace="1beb10fd-9f15-4bad-b713-6d2f7f347ded"/>
    <xsd:import namespace="6bf02476-dc84-48dc-8653-d07b7b4b6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b10fd-9f15-4bad-b713-6d2f7f347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6cd558a-4e1e-4dff-99f6-5a4b425f1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02476-dc84-48dc-8653-d07b7b4b6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9be68f0-4434-4245-9a5f-3e0bd7001103}" ma:internalName="TaxCatchAll" ma:showField="CatchAllData" ma:web="6bf02476-dc84-48dc-8653-d07b7b4b66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eb10fd-9f15-4bad-b713-6d2f7f347ded">
      <Terms xmlns="http://schemas.microsoft.com/office/infopath/2007/PartnerControls"/>
    </lcf76f155ced4ddcb4097134ff3c332f>
    <TaxCatchAll xmlns="6bf02476-dc84-48dc-8653-d07b7b4b6632" xsi:nil="true"/>
  </documentManagement>
</p:properties>
</file>

<file path=customXml/itemProps1.xml><?xml version="1.0" encoding="utf-8"?>
<ds:datastoreItem xmlns:ds="http://schemas.openxmlformats.org/officeDocument/2006/customXml" ds:itemID="{18DC4911-DA9C-400E-B9CC-A61DE6A73FC8}"/>
</file>

<file path=customXml/itemProps2.xml><?xml version="1.0" encoding="utf-8"?>
<ds:datastoreItem xmlns:ds="http://schemas.openxmlformats.org/officeDocument/2006/customXml" ds:itemID="{BF87ACB5-E053-4F29-B4E3-268BBA0C4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4048A-75AA-469D-9139-DF12C7677A17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8812558c-a3c5-4a45-acc4-d317c31f38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PEP-Brand-Deck-Template-2025</Template>
  <TotalTime>51</TotalTime>
  <Words>133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Source Sans Pro</vt:lpstr>
      <vt:lpstr>PEP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Exclusive Tools &amp; Resources</vt:lpstr>
      <vt:lpstr>Professional Learning &amp; Collaboration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Wortman</dc:creator>
  <cp:lastModifiedBy>Meghan Moran</cp:lastModifiedBy>
  <cp:revision>7</cp:revision>
  <dcterms:created xsi:type="dcterms:W3CDTF">2026-01-15T20:17:35Z</dcterms:created>
  <dcterms:modified xsi:type="dcterms:W3CDTF">2026-01-30T17:08:40Z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0x01010009BA5DB790D32547A67614AF53C31B85</vt:lpwstr>
  </property>
  <property fmtid="{D5CDD505-2E9C-101B-9397-08002B2CF9AE}" pid="3" name="MediaServiceImageTags">
    <vt:lpwstr/>
  </property>
</Properties>
</file>